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5" r:id="rId3"/>
    <p:sldId id="286" r:id="rId4"/>
    <p:sldId id="288" r:id="rId5"/>
    <p:sldId id="289" r:id="rId6"/>
    <p:sldId id="290" r:id="rId7"/>
    <p:sldId id="291" r:id="rId8"/>
    <p:sldId id="292" r:id="rId9"/>
    <p:sldId id="293" r:id="rId10"/>
    <p:sldId id="29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81CE48-33E9-883B-FF35-2731BA6BD54C}" name="Potter, Jim B" initials="PJB" userId="S::jim.potter@siu.edu::de5658ac-d3e4-446d-afe3-b012490ae07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9" autoAdjust="0"/>
    <p:restoredTop sz="94660"/>
  </p:normalViewPr>
  <p:slideViewPr>
    <p:cSldViewPr snapToGrid="0">
      <p:cViewPr varScale="1">
        <p:scale>
          <a:sx n="121" d="100"/>
          <a:sy n="121" d="100"/>
        </p:scale>
        <p:origin x="132"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31BEF-8A5E-4603-A3CF-507B2163BFC0}"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228AC-63B3-4EDE-A3C1-D85F9902B014}" type="slidenum">
              <a:rPr lang="en-US" smtClean="0"/>
              <a:t>‹#›</a:t>
            </a:fld>
            <a:endParaRPr lang="en-US"/>
          </a:p>
        </p:txBody>
      </p:sp>
    </p:spTree>
    <p:extLst>
      <p:ext uri="{BB962C8B-B14F-4D97-AF65-F5344CB8AC3E}">
        <p14:creationId xmlns:p14="http://schemas.microsoft.com/office/powerpoint/2010/main" val="244358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ine2030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32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magine2030 Sustainability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3349690" y="831273"/>
            <a:ext cx="8004110"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3349690" y="1825624"/>
            <a:ext cx="8004110" cy="3968685"/>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98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Imagine2030 Sustainability Section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317241" y="831273"/>
            <a:ext cx="11036559"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317241" y="1825625"/>
            <a:ext cx="11036559" cy="3632784"/>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18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ine2030 End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78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ine2030 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583C7-B91C-4FEF-A56C-8C40989E5F51}"/>
              </a:ext>
            </a:extLst>
          </p:cNvPr>
          <p:cNvSpPr>
            <a:spLocks noGrp="1"/>
          </p:cNvSpPr>
          <p:nvPr>
            <p:ph type="body" sz="quarter" idx="10" hasCustomPrompt="1"/>
          </p:nvPr>
        </p:nvSpPr>
        <p:spPr>
          <a:xfrm>
            <a:off x="2928144" y="2174939"/>
            <a:ext cx="6335712" cy="1254061"/>
          </a:xfrm>
        </p:spPr>
        <p:txBody>
          <a:bodyPr>
            <a:normAutofit/>
          </a:bodyPr>
          <a:lstStyle>
            <a:lvl1pPr marL="0" indent="0">
              <a:buNone/>
              <a:defRPr sz="6000">
                <a:solidFill>
                  <a:schemeClr val="bg1"/>
                </a:solidFill>
              </a:defRPr>
            </a:lvl1pPr>
          </a:lstStyle>
          <a:p>
            <a:pPr lvl="0"/>
            <a:r>
              <a:rPr lang="en-US"/>
              <a:t>TITLE</a:t>
            </a:r>
          </a:p>
        </p:txBody>
      </p:sp>
      <p:sp>
        <p:nvSpPr>
          <p:cNvPr id="5" name="Text Placeholder 4">
            <a:extLst>
              <a:ext uri="{FF2B5EF4-FFF2-40B4-BE49-F238E27FC236}">
                <a16:creationId xmlns:a16="http://schemas.microsoft.com/office/drawing/2014/main" id="{355A007F-B4D4-4948-BB08-4CB0C7F45DB1}"/>
              </a:ext>
            </a:extLst>
          </p:cNvPr>
          <p:cNvSpPr>
            <a:spLocks noGrp="1"/>
          </p:cNvSpPr>
          <p:nvPr>
            <p:ph type="body" sz="quarter" idx="11" hasCustomPrompt="1"/>
          </p:nvPr>
        </p:nvSpPr>
        <p:spPr>
          <a:xfrm>
            <a:off x="2928144" y="3732244"/>
            <a:ext cx="6335712" cy="1417670"/>
          </a:xfrm>
        </p:spPr>
        <p:txBody>
          <a:bodyPr>
            <a:normAutofit/>
          </a:bodyPr>
          <a:lstStyle>
            <a:lvl1pPr marL="0" indent="0">
              <a:buNone/>
              <a:defRPr sz="3200">
                <a:solidFill>
                  <a:schemeClr val="bg1"/>
                </a:solidFill>
              </a:defRPr>
            </a:lvl1pPr>
          </a:lstStyle>
          <a:p>
            <a:pPr lvl="0"/>
            <a:r>
              <a:rPr lang="en-US"/>
              <a:t>DATE </a:t>
            </a:r>
          </a:p>
        </p:txBody>
      </p:sp>
    </p:spTree>
    <p:extLst>
      <p:ext uri="{BB962C8B-B14F-4D97-AF65-F5344CB8AC3E}">
        <p14:creationId xmlns:p14="http://schemas.microsoft.com/office/powerpoint/2010/main" val="426304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magine2030 SSE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3349690" y="831273"/>
            <a:ext cx="8004110"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3349690" y="1825624"/>
            <a:ext cx="8004110" cy="3968685"/>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5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ine2030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419878" y="831273"/>
            <a:ext cx="10933922"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419878" y="1825624"/>
            <a:ext cx="10933922" cy="3558139"/>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magine2030 DEI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3349690" y="831273"/>
            <a:ext cx="8004110"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3349690" y="1825624"/>
            <a:ext cx="8004110" cy="3968685"/>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18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magine2030 DEI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223935" y="831273"/>
            <a:ext cx="11129865"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223935" y="1825625"/>
            <a:ext cx="11129865" cy="3567470"/>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672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 Imagine2030 BP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3349690" y="831273"/>
            <a:ext cx="8004110"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3349690" y="1825624"/>
            <a:ext cx="8004110" cy="3968685"/>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80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magine2030 BP Section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317241" y="831273"/>
            <a:ext cx="11036559"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317241" y="1825625"/>
            <a:ext cx="11036559" cy="3632784"/>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458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magine2030 RI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3349690" y="831273"/>
            <a:ext cx="8004110"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3349690" y="1825624"/>
            <a:ext cx="8004110" cy="3968685"/>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00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magine2030 RI Section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9D3-E6DA-446E-B2FE-33E8CA165282}"/>
              </a:ext>
            </a:extLst>
          </p:cNvPr>
          <p:cNvSpPr>
            <a:spLocks noGrp="1"/>
          </p:cNvSpPr>
          <p:nvPr>
            <p:ph type="title"/>
          </p:nvPr>
        </p:nvSpPr>
        <p:spPr>
          <a:xfrm>
            <a:off x="317241" y="831273"/>
            <a:ext cx="11036559" cy="859415"/>
          </a:xfrm>
          <a:prstGeom prst="rect">
            <a:avLst/>
          </a:prstGeom>
        </p:spPr>
        <p:txBody>
          <a:bodyPr/>
          <a:lstStyle>
            <a:lvl1pPr>
              <a:defRPr b="1">
                <a:latin typeface="Helvetica" panose="020B0504020202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A4DB6C-C0FE-48E7-9849-398088C5203F}"/>
              </a:ext>
            </a:extLst>
          </p:cNvPr>
          <p:cNvSpPr>
            <a:spLocks noGrp="1"/>
          </p:cNvSpPr>
          <p:nvPr>
            <p:ph idx="1"/>
          </p:nvPr>
        </p:nvSpPr>
        <p:spPr>
          <a:xfrm>
            <a:off x="317241" y="1825625"/>
            <a:ext cx="11036559" cy="3632784"/>
          </a:xfrm>
          <a:prstGeom prst="rect">
            <a:avLst/>
          </a:prstGeom>
        </p:spPr>
        <p:txBody>
          <a:bodyPr/>
          <a:lstStyle>
            <a:lvl1pPr>
              <a:defRPr>
                <a:latin typeface="Helvetica" panose="020B0504020202030204" pitchFamily="34" charset="0"/>
              </a:defRPr>
            </a:lvl1pPr>
            <a:lvl2pPr>
              <a:defRPr>
                <a:latin typeface="Helvetica" panose="020B0504020202030204" pitchFamily="34" charset="0"/>
              </a:defRPr>
            </a:lvl2pPr>
            <a:lvl3pPr>
              <a:defRPr>
                <a:latin typeface="Helvetica" panose="020B0504020202030204" pitchFamily="34" charset="0"/>
              </a:defRPr>
            </a:lvl3pPr>
            <a:lvl4pPr>
              <a:defRPr>
                <a:latin typeface="Helvetica" panose="020B0504020202030204" pitchFamily="34" charset="0"/>
              </a:defRPr>
            </a:lvl4pPr>
            <a:lvl5pPr>
              <a:defRPr>
                <a:latin typeface="Helvetica" panose="020B0504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33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801EB-4EDE-4A52-B87B-7CAB9DD256D7}"/>
              </a:ext>
            </a:extLst>
          </p:cNvPr>
          <p:cNvSpPr>
            <a:spLocks noGrp="1"/>
          </p:cNvSpPr>
          <p:nvPr>
            <p:ph type="title"/>
          </p:nvPr>
        </p:nvSpPr>
        <p:spPr>
          <a:xfrm>
            <a:off x="838200" y="923731"/>
            <a:ext cx="10515600" cy="7669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F6FB5B-264A-4543-8A48-717207F0F63A}"/>
              </a:ext>
            </a:extLst>
          </p:cNvPr>
          <p:cNvSpPr>
            <a:spLocks noGrp="1"/>
          </p:cNvSpPr>
          <p:nvPr>
            <p:ph type="body" idx="1"/>
          </p:nvPr>
        </p:nvSpPr>
        <p:spPr>
          <a:xfrm>
            <a:off x="838200" y="1825625"/>
            <a:ext cx="10515600" cy="3922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339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b="1" kern="1200">
          <a:solidFill>
            <a:schemeClr val="tx1"/>
          </a:solidFill>
          <a:latin typeface="Helvetica" panose="020B05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E443D-9F38-432E-B519-7EB6560943A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4" name="Content Placeholder 4">
            <a:extLst>
              <a:ext uri="{FF2B5EF4-FFF2-40B4-BE49-F238E27FC236}">
                <a16:creationId xmlns:a16="http://schemas.microsoft.com/office/drawing/2014/main" id="{A3CF46CB-CDEC-BFCD-3E8F-A84B2ED17197}"/>
              </a:ext>
            </a:extLst>
          </p:cNvPr>
          <p:cNvSpPr txBox="1">
            <a:spLocks/>
          </p:cNvSpPr>
          <p:nvPr/>
        </p:nvSpPr>
        <p:spPr>
          <a:xfrm>
            <a:off x="794864" y="2159000"/>
            <a:ext cx="10933922" cy="35581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3200" dirty="0">
                <a:solidFill>
                  <a:schemeClr val="bg1"/>
                </a:solidFill>
                <a:latin typeface="Calibri" panose="020F0502020204030204" pitchFamily="34" charset="0"/>
                <a:ea typeface="Calibri" panose="020F0502020204030204" pitchFamily="34" charset="0"/>
              </a:rPr>
              <a:t>Occupant Emergency Plan (OEP) and Continuity of Operations Plan (COOP) orientation</a:t>
            </a:r>
            <a:endParaRPr lang="en-US" sz="3200" dirty="0">
              <a:solidFill>
                <a:schemeClr val="bg1"/>
              </a:solidFill>
              <a:effectLst/>
              <a:latin typeface="Calibri" panose="020F0502020204030204" pitchFamily="34" charset="0"/>
              <a:ea typeface="Calibri" panose="020F0502020204030204" pitchFamily="34" charset="0"/>
            </a:endParaRPr>
          </a:p>
          <a:p>
            <a:pPr marL="0" indent="0">
              <a:spcBef>
                <a:spcPts val="0"/>
              </a:spcBef>
              <a:buNone/>
            </a:pPr>
            <a:r>
              <a:rPr lang="en-US" sz="3200" dirty="0">
                <a:solidFill>
                  <a:schemeClr val="bg1"/>
                </a:solidFill>
                <a:latin typeface="Calibri" panose="020F0502020204030204" pitchFamily="34" charset="0"/>
                <a:ea typeface="Calibri" panose="020F0502020204030204" pitchFamily="34" charset="0"/>
              </a:rPr>
              <a:t>	</a:t>
            </a:r>
          </a:p>
          <a:p>
            <a:pPr marL="0" indent="0">
              <a:spcBef>
                <a:spcPts val="0"/>
              </a:spcBef>
              <a:buFont typeface="Arial" panose="020B0604020202020204" pitchFamily="34" charset="0"/>
              <a:buNone/>
            </a:pPr>
            <a:endParaRPr lang="en-US" dirty="0">
              <a:solidFill>
                <a:schemeClr val="bg1"/>
              </a:solidFill>
            </a:endParaRPr>
          </a:p>
        </p:txBody>
      </p:sp>
    </p:spTree>
    <p:extLst>
      <p:ext uri="{BB962C8B-B14F-4D97-AF65-F5344CB8AC3E}">
        <p14:creationId xmlns:p14="http://schemas.microsoft.com/office/powerpoint/2010/main" val="233539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08CC4-101C-3173-5717-8F7FA292D65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3" name="Content Placeholder 4">
            <a:extLst>
              <a:ext uri="{FF2B5EF4-FFF2-40B4-BE49-F238E27FC236}">
                <a16:creationId xmlns:a16="http://schemas.microsoft.com/office/drawing/2014/main" id="{734649F0-8684-101C-A7AF-A381F60CFB60}"/>
              </a:ext>
            </a:extLst>
          </p:cNvPr>
          <p:cNvSpPr txBox="1">
            <a:spLocks/>
          </p:cNvSpPr>
          <p:nvPr/>
        </p:nvSpPr>
        <p:spPr>
          <a:xfrm>
            <a:off x="794864" y="2159000"/>
            <a:ext cx="10933922" cy="35581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rPr>
              <a:t>COOP</a:t>
            </a:r>
          </a:p>
          <a:p>
            <a:pPr marL="0" indent="0">
              <a:buNone/>
            </a:pPr>
            <a:r>
              <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Identifies vital records and systems necessary to perform essential functions and activities.  Vital records are records, files, documents or databases, which, if damaged or destroyed, would cause considerable inconvenience or require replacement or recreation at considerable expense. </a:t>
            </a:r>
          </a:p>
          <a:p>
            <a:pPr marL="0" indent="0">
              <a:buNone/>
            </a:pPr>
            <a:endPar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Identifies the number of essential staff that would be required to perform identified essential functions in the event relocation is needed.</a:t>
            </a:r>
          </a:p>
          <a:p>
            <a:pPr marL="0" indent="0">
              <a:buNone/>
            </a:pPr>
            <a:endPar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Identifies the products and services upon which the department depends and the internal departments that provide them.</a:t>
            </a:r>
          </a:p>
        </p:txBody>
      </p:sp>
    </p:spTree>
    <p:extLst>
      <p:ext uri="{BB962C8B-B14F-4D97-AF65-F5344CB8AC3E}">
        <p14:creationId xmlns:p14="http://schemas.microsoft.com/office/powerpoint/2010/main" val="2679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08CC4-101C-3173-5717-8F7FA292D65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3" name="Content Placeholder 4">
            <a:extLst>
              <a:ext uri="{FF2B5EF4-FFF2-40B4-BE49-F238E27FC236}">
                <a16:creationId xmlns:a16="http://schemas.microsoft.com/office/drawing/2014/main" id="{734649F0-8684-101C-A7AF-A381F60CFB60}"/>
              </a:ext>
            </a:extLst>
          </p:cNvPr>
          <p:cNvSpPr txBox="1">
            <a:spLocks/>
          </p:cNvSpPr>
          <p:nvPr/>
        </p:nvSpPr>
        <p:spPr>
          <a:xfrm>
            <a:off x="794864" y="2159000"/>
            <a:ext cx="10933922" cy="35581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rPr>
              <a:t>COOP</a:t>
            </a:r>
          </a:p>
          <a:p>
            <a:pPr marL="0" indent="0">
              <a:buNone/>
            </a:pPr>
            <a:r>
              <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Identifies a list of vendors and contact information </a:t>
            </a:r>
          </a:p>
          <a:p>
            <a:pPr marL="0" indent="0">
              <a:buNone/>
            </a:pPr>
            <a:endPar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Lists department vulnerabilities </a:t>
            </a:r>
          </a:p>
          <a:p>
            <a:pPr marL="0" indent="0">
              <a:buNone/>
            </a:pPr>
            <a:endPar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Provides a process for review and revision  </a:t>
            </a:r>
          </a:p>
        </p:txBody>
      </p:sp>
    </p:spTree>
    <p:extLst>
      <p:ext uri="{BB962C8B-B14F-4D97-AF65-F5344CB8AC3E}">
        <p14:creationId xmlns:p14="http://schemas.microsoft.com/office/powerpoint/2010/main" val="375720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E443D-9F38-432E-B519-7EB6560943A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4" name="Content Placeholder 4">
            <a:extLst>
              <a:ext uri="{FF2B5EF4-FFF2-40B4-BE49-F238E27FC236}">
                <a16:creationId xmlns:a16="http://schemas.microsoft.com/office/drawing/2014/main" id="{A3CF46CB-CDEC-BFCD-3E8F-A84B2ED17197}"/>
              </a:ext>
            </a:extLst>
          </p:cNvPr>
          <p:cNvSpPr txBox="1">
            <a:spLocks/>
          </p:cNvSpPr>
          <p:nvPr/>
        </p:nvSpPr>
        <p:spPr>
          <a:xfrm>
            <a:off x="794864" y="2159000"/>
            <a:ext cx="10933922" cy="35581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1800" dirty="0">
                <a:solidFill>
                  <a:schemeClr val="bg1"/>
                </a:solidFill>
                <a:effectLst/>
                <a:latin typeface="Calibri" panose="020F0502020204030204" pitchFamily="34" charset="0"/>
                <a:ea typeface="Calibri" panose="020F0502020204030204" pitchFamily="34" charset="0"/>
              </a:rPr>
              <a:t>The Southern Illinois University Carbondale Department of Public Safety provides guidance to department leaders regarding emergency response. </a:t>
            </a:r>
          </a:p>
          <a:p>
            <a:pPr marL="0" marR="0" indent="0">
              <a:spcBef>
                <a:spcPts val="0"/>
              </a:spcBef>
              <a:spcAft>
                <a:spcPts val="0"/>
              </a:spcAft>
              <a:buNone/>
            </a:pPr>
            <a:endParaRPr lang="en-US" sz="1800"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chemeClr val="bg1"/>
                </a:solidFill>
                <a:effectLst/>
                <a:latin typeface="Calibri" panose="020F0502020204030204" pitchFamily="34" charset="0"/>
                <a:ea typeface="Calibri" panose="020F0502020204030204" pitchFamily="34" charset="0"/>
              </a:rPr>
              <a:t>An Occupant Emergency Plan (OEP) helps facility leads plan for and respond to an emergency impacting the building. The OEP provides life safety information. These documents are stored by the Department of Public Safety and facility leadership. OEPs should be routinely reviewed by impacted staff. </a:t>
            </a:r>
          </a:p>
          <a:p>
            <a:pPr marL="0" marR="0" indent="0">
              <a:spcBef>
                <a:spcPts val="0"/>
              </a:spcBef>
              <a:spcAft>
                <a:spcPts val="0"/>
              </a:spcAft>
              <a:buNone/>
            </a:pPr>
            <a:endParaRPr lang="en-US" sz="1800"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chemeClr val="bg1"/>
                </a:solidFill>
                <a:effectLst/>
                <a:latin typeface="Calibri" panose="020F0502020204030204" pitchFamily="34" charset="0"/>
                <a:ea typeface="Calibri" panose="020F0502020204030204" pitchFamily="34" charset="0"/>
              </a:rPr>
              <a:t>Continuity of Operations Plans (COOP) are plans designated for the continuation of essential services during or immediately after an emergency or crisis. COOP plans help leaders reconstitute services in the event of a major impact on a facility, staff, or operations. </a:t>
            </a:r>
          </a:p>
        </p:txBody>
      </p:sp>
    </p:spTree>
    <p:extLst>
      <p:ext uri="{BB962C8B-B14F-4D97-AF65-F5344CB8AC3E}">
        <p14:creationId xmlns:p14="http://schemas.microsoft.com/office/powerpoint/2010/main" val="139330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08CC4-101C-3173-5717-8F7FA292D65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3" name="Content Placeholder 4">
            <a:extLst>
              <a:ext uri="{FF2B5EF4-FFF2-40B4-BE49-F238E27FC236}">
                <a16:creationId xmlns:a16="http://schemas.microsoft.com/office/drawing/2014/main" id="{734649F0-8684-101C-A7AF-A381F60CFB60}"/>
              </a:ext>
            </a:extLst>
          </p:cNvPr>
          <p:cNvSpPr txBox="1">
            <a:spLocks/>
          </p:cNvSpPr>
          <p:nvPr/>
        </p:nvSpPr>
        <p:spPr>
          <a:xfrm>
            <a:off x="794864" y="2159000"/>
            <a:ext cx="10933922" cy="35581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rPr>
              <a:t>OEP</a:t>
            </a:r>
          </a:p>
          <a:p>
            <a:pPr marL="0" indent="0">
              <a:buNone/>
            </a:pPr>
            <a:r>
              <a:rPr lang="en-US" sz="1800" dirty="0">
                <a:solidFill>
                  <a:schemeClr val="bg1"/>
                </a:solidFill>
                <a:latin typeface="+mn-lt"/>
              </a:rPr>
              <a:t>Department head, facility manager, or designee completes; this person is the point of contact.</a:t>
            </a:r>
          </a:p>
          <a:p>
            <a:pPr marL="0" indent="0">
              <a:buNone/>
            </a:pPr>
            <a:endParaRPr lang="en-US" sz="1800" dirty="0">
              <a:solidFill>
                <a:schemeClr val="bg1"/>
              </a:solidFill>
              <a:latin typeface="+mn-lt"/>
            </a:endParaRPr>
          </a:p>
          <a:p>
            <a:pPr marL="0" indent="0">
              <a:buNone/>
            </a:pPr>
            <a:r>
              <a:rPr lang="en-US" sz="1800" dirty="0">
                <a:solidFill>
                  <a:schemeClr val="bg1"/>
                </a:solidFill>
                <a:effectLst/>
                <a:latin typeface="+mn-lt"/>
                <a:ea typeface="Times New Roman" panose="02020603050405020304" pitchFamily="18" charset="0"/>
              </a:rPr>
              <a:t>Building Liaison Occupant Emergency Plan is designed to guide staff members through various emergency incidents. </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Plans are linked to the All Hazards Plan</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Plans are stored in a secure manner at the Department of Public Safety and at the Department. </a:t>
            </a:r>
          </a:p>
        </p:txBody>
      </p:sp>
    </p:spTree>
    <p:extLst>
      <p:ext uri="{BB962C8B-B14F-4D97-AF65-F5344CB8AC3E}">
        <p14:creationId xmlns:p14="http://schemas.microsoft.com/office/powerpoint/2010/main" val="43494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08CC4-101C-3173-5717-8F7FA292D65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3" name="Content Placeholder 4">
            <a:extLst>
              <a:ext uri="{FF2B5EF4-FFF2-40B4-BE49-F238E27FC236}">
                <a16:creationId xmlns:a16="http://schemas.microsoft.com/office/drawing/2014/main" id="{734649F0-8684-101C-A7AF-A381F60CFB60}"/>
              </a:ext>
            </a:extLst>
          </p:cNvPr>
          <p:cNvSpPr txBox="1">
            <a:spLocks/>
          </p:cNvSpPr>
          <p:nvPr/>
        </p:nvSpPr>
        <p:spPr>
          <a:xfrm>
            <a:off x="794864" y="2159000"/>
            <a:ext cx="10933922" cy="35581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rPr>
              <a:t>OEP</a:t>
            </a:r>
          </a:p>
          <a:p>
            <a:pPr marL="0" indent="0">
              <a:buNone/>
            </a:pPr>
            <a:r>
              <a:rPr lang="en-US" sz="1800" dirty="0">
                <a:solidFill>
                  <a:schemeClr val="bg1"/>
                </a:solidFill>
                <a:latin typeface="+mn-lt"/>
              </a:rPr>
              <a:t>Identifies public address locations, if available. Designates responsibilities and messaging to be provided (what happens if there is a gas leak, </a:t>
            </a:r>
            <a:r>
              <a:rPr lang="en-US" sz="1800" dirty="0" err="1">
                <a:solidFill>
                  <a:schemeClr val="bg1"/>
                </a:solidFill>
                <a:latin typeface="+mn-lt"/>
              </a:rPr>
              <a:t>etc</a:t>
            </a:r>
            <a:r>
              <a:rPr lang="en-US" sz="1800" dirty="0">
                <a:solidFill>
                  <a:schemeClr val="bg1"/>
                </a:solidFill>
                <a:latin typeface="+mn-lt"/>
              </a:rPr>
              <a:t>).</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Identifies emergency evacuation options, including points of assembly, shelter-in-place locations, </a:t>
            </a:r>
            <a:r>
              <a:rPr lang="en-US" sz="1800" dirty="0" err="1">
                <a:solidFill>
                  <a:schemeClr val="bg1"/>
                </a:solidFill>
                <a:latin typeface="+mn-lt"/>
              </a:rPr>
              <a:t>etc</a:t>
            </a:r>
            <a:endParaRPr lang="en-US" sz="1800" dirty="0">
              <a:solidFill>
                <a:schemeClr val="bg1"/>
              </a:solidFill>
              <a:latin typeface="+mn-lt"/>
            </a:endParaRP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Identifies areas of rescue assistance (what is the plan for those with accessibility concerns) </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Outlines fire response procedures (identifies hazards and notification protocols) </a:t>
            </a:r>
          </a:p>
          <a:p>
            <a:pPr marL="0" indent="0">
              <a:buNone/>
            </a:pPr>
            <a:endParaRPr lang="en-US" sz="1800" dirty="0">
              <a:solidFill>
                <a:schemeClr val="bg1"/>
              </a:solidFill>
              <a:latin typeface="+mn-lt"/>
            </a:endParaRPr>
          </a:p>
          <a:p>
            <a:pPr marL="0" indent="0">
              <a:buNone/>
            </a:pPr>
            <a:endParaRPr lang="en-US" sz="1800" dirty="0">
              <a:solidFill>
                <a:schemeClr val="bg1"/>
              </a:solidFill>
              <a:latin typeface="+mn-lt"/>
            </a:endParaRPr>
          </a:p>
        </p:txBody>
      </p:sp>
    </p:spTree>
    <p:extLst>
      <p:ext uri="{BB962C8B-B14F-4D97-AF65-F5344CB8AC3E}">
        <p14:creationId xmlns:p14="http://schemas.microsoft.com/office/powerpoint/2010/main" val="163341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08CC4-101C-3173-5717-8F7FA292D65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3" name="Content Placeholder 4">
            <a:extLst>
              <a:ext uri="{FF2B5EF4-FFF2-40B4-BE49-F238E27FC236}">
                <a16:creationId xmlns:a16="http://schemas.microsoft.com/office/drawing/2014/main" id="{734649F0-8684-101C-A7AF-A381F60CFB60}"/>
              </a:ext>
            </a:extLst>
          </p:cNvPr>
          <p:cNvSpPr txBox="1">
            <a:spLocks/>
          </p:cNvSpPr>
          <p:nvPr/>
        </p:nvSpPr>
        <p:spPr>
          <a:xfrm>
            <a:off x="794864" y="2159000"/>
            <a:ext cx="10933922" cy="35581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rPr>
              <a:t>OEP</a:t>
            </a:r>
          </a:p>
          <a:p>
            <a:pPr marL="0" indent="0">
              <a:buNone/>
            </a:pPr>
            <a:r>
              <a:rPr lang="en-US" sz="1800" dirty="0">
                <a:solidFill>
                  <a:schemeClr val="bg1"/>
                </a:solidFill>
                <a:latin typeface="+mn-lt"/>
              </a:rPr>
              <a:t>Provides procedures for responding to an injury, illness, or death within the facility.</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Outlines reporting responsibilities for reporting missing students, staff, or others   </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Provides a response to other emergencies, such as a gas leak, power failure, loss of water, loss of telephone service, and heat or air conditioning issues</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Outlines procedures associated with reporting problems with the access or key control system  </a:t>
            </a:r>
          </a:p>
          <a:p>
            <a:pPr marL="0" indent="0">
              <a:buNone/>
            </a:pPr>
            <a:endParaRPr lang="en-US" sz="1800" dirty="0">
              <a:solidFill>
                <a:schemeClr val="bg1"/>
              </a:solidFill>
              <a:latin typeface="+mn-lt"/>
            </a:endParaRPr>
          </a:p>
          <a:p>
            <a:pPr marL="0" indent="0">
              <a:buNone/>
            </a:pPr>
            <a:endParaRPr lang="en-US" sz="1800" dirty="0">
              <a:solidFill>
                <a:schemeClr val="bg1"/>
              </a:solidFill>
              <a:latin typeface="+mn-lt"/>
            </a:endParaRPr>
          </a:p>
        </p:txBody>
      </p:sp>
    </p:spTree>
    <p:extLst>
      <p:ext uri="{BB962C8B-B14F-4D97-AF65-F5344CB8AC3E}">
        <p14:creationId xmlns:p14="http://schemas.microsoft.com/office/powerpoint/2010/main" val="182358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08CC4-101C-3173-5717-8F7FA292D65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3" name="Content Placeholder 4">
            <a:extLst>
              <a:ext uri="{FF2B5EF4-FFF2-40B4-BE49-F238E27FC236}">
                <a16:creationId xmlns:a16="http://schemas.microsoft.com/office/drawing/2014/main" id="{734649F0-8684-101C-A7AF-A381F60CFB60}"/>
              </a:ext>
            </a:extLst>
          </p:cNvPr>
          <p:cNvSpPr txBox="1">
            <a:spLocks/>
          </p:cNvSpPr>
          <p:nvPr/>
        </p:nvSpPr>
        <p:spPr>
          <a:xfrm>
            <a:off x="794864" y="2159000"/>
            <a:ext cx="10933922" cy="355813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rPr>
              <a:t>OEP</a:t>
            </a:r>
          </a:p>
          <a:p>
            <a:pPr marL="0" indent="0">
              <a:buNone/>
            </a:pPr>
            <a:r>
              <a:rPr lang="en-US" sz="1800" dirty="0">
                <a:solidFill>
                  <a:schemeClr val="bg1"/>
                </a:solidFill>
                <a:latin typeface="+mn-lt"/>
              </a:rPr>
              <a:t>Provides procedures for responding to a hazardous chemical incident; identifies locations and procedures for decontamination.</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Identifies response protocols for dealing with verbal and/or physical threats</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Identifies response protocols for dealing with bomb threats, terroristic threats, an active shooter situation, or a hostage situation </a:t>
            </a:r>
          </a:p>
          <a:p>
            <a:pPr marL="0" indent="0">
              <a:buNone/>
            </a:pPr>
            <a:endParaRPr lang="en-US" sz="1800" dirty="0">
              <a:solidFill>
                <a:schemeClr val="bg1"/>
              </a:solidFill>
              <a:latin typeface="+mn-lt"/>
            </a:endParaRPr>
          </a:p>
          <a:p>
            <a:pPr marL="0" indent="0">
              <a:buNone/>
            </a:pPr>
            <a:r>
              <a:rPr lang="en-US" sz="1800" dirty="0">
                <a:solidFill>
                  <a:schemeClr val="bg1"/>
                </a:solidFill>
                <a:latin typeface="+mn-lt"/>
              </a:rPr>
              <a:t>Includes reference guides</a:t>
            </a:r>
          </a:p>
          <a:p>
            <a:pPr marL="0" indent="0">
              <a:buNone/>
            </a:pPr>
            <a:endParaRPr lang="en-US" sz="1800" dirty="0">
              <a:solidFill>
                <a:schemeClr val="bg1"/>
              </a:solidFill>
              <a:latin typeface="+mn-lt"/>
            </a:endParaRPr>
          </a:p>
        </p:txBody>
      </p:sp>
    </p:spTree>
    <p:extLst>
      <p:ext uri="{BB962C8B-B14F-4D97-AF65-F5344CB8AC3E}">
        <p14:creationId xmlns:p14="http://schemas.microsoft.com/office/powerpoint/2010/main" val="352159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08CC4-101C-3173-5717-8F7FA292D65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3" name="Content Placeholder 4">
            <a:extLst>
              <a:ext uri="{FF2B5EF4-FFF2-40B4-BE49-F238E27FC236}">
                <a16:creationId xmlns:a16="http://schemas.microsoft.com/office/drawing/2014/main" id="{734649F0-8684-101C-A7AF-A381F60CFB60}"/>
              </a:ext>
            </a:extLst>
          </p:cNvPr>
          <p:cNvSpPr txBox="1">
            <a:spLocks/>
          </p:cNvSpPr>
          <p:nvPr/>
        </p:nvSpPr>
        <p:spPr>
          <a:xfrm>
            <a:off x="794864" y="2159000"/>
            <a:ext cx="10933922" cy="35581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rPr>
              <a:t>COOP</a:t>
            </a:r>
          </a:p>
          <a:p>
            <a:pPr marL="0" indent="0">
              <a:buNone/>
            </a:pPr>
            <a:r>
              <a:rPr lang="en-US" sz="1800" dirty="0">
                <a:solidFill>
                  <a:schemeClr val="bg1"/>
                </a:solidFill>
                <a:effectLst/>
                <a:latin typeface="+mn-lt"/>
                <a:ea typeface="Times New Roman" panose="02020603050405020304" pitchFamily="18" charset="0"/>
                <a:cs typeface="Times New Roman" panose="02020603050405020304" pitchFamily="18" charset="0"/>
              </a:rPr>
              <a:t>COOP planning at SIU utilizes an “all-hazards” approach, meaning that this document applies to a full range of circumstances, from a short-term, localized event to a long-enduring regional emergency that may impact multiple facilities and applies to natural disaster events as well as man-made threats. </a:t>
            </a:r>
            <a:r>
              <a:rPr lang="en-US" sz="1800" dirty="0">
                <a:solidFill>
                  <a:schemeClr val="bg1"/>
                </a:solidFill>
                <a:latin typeface="+mn-lt"/>
              </a:rPr>
              <a:t> The COOP guidance ensures departed are p</a:t>
            </a:r>
            <a:r>
              <a:rPr lang="en-US" sz="1800" dirty="0">
                <a:solidFill>
                  <a:schemeClr val="bg1"/>
                </a:solidFill>
                <a:effectLst/>
                <a:latin typeface="+mn-lt"/>
                <a:ea typeface="Times New Roman" panose="02020603050405020304" pitchFamily="18" charset="0"/>
                <a:cs typeface="Times New Roman" panose="02020603050405020304" pitchFamily="18" charset="0"/>
              </a:rPr>
              <a:t>repared to respond to, recover from, and mitigate against the impacts of a continuity event, and are prepared to provide mission-essential functions in an environment that is threatened, diminished, or incapacitated.</a:t>
            </a:r>
          </a:p>
          <a:p>
            <a:pPr marL="0" indent="0">
              <a:buNone/>
            </a:pPr>
            <a:endParaRPr lang="en-US" sz="1800" dirty="0">
              <a:solidFill>
                <a:schemeClr val="bg1"/>
              </a:solidFill>
              <a:latin typeface="+mn-lt"/>
            </a:endParaRPr>
          </a:p>
        </p:txBody>
      </p:sp>
    </p:spTree>
    <p:extLst>
      <p:ext uri="{BB962C8B-B14F-4D97-AF65-F5344CB8AC3E}">
        <p14:creationId xmlns:p14="http://schemas.microsoft.com/office/powerpoint/2010/main" val="347540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08CC4-101C-3173-5717-8F7FA292D65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3" name="Content Placeholder 4">
            <a:extLst>
              <a:ext uri="{FF2B5EF4-FFF2-40B4-BE49-F238E27FC236}">
                <a16:creationId xmlns:a16="http://schemas.microsoft.com/office/drawing/2014/main" id="{734649F0-8684-101C-A7AF-A381F60CFB60}"/>
              </a:ext>
            </a:extLst>
          </p:cNvPr>
          <p:cNvSpPr txBox="1">
            <a:spLocks/>
          </p:cNvSpPr>
          <p:nvPr/>
        </p:nvSpPr>
        <p:spPr>
          <a:xfrm>
            <a:off x="794864" y="2159000"/>
            <a:ext cx="10933922" cy="35581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rPr>
              <a:t>COOP</a:t>
            </a:r>
          </a:p>
          <a:p>
            <a:pPr marL="0" indent="0">
              <a:buNone/>
            </a:pPr>
            <a:r>
              <a:rPr lang="en-US" sz="1800" dirty="0">
                <a:solidFill>
                  <a:schemeClr val="bg1"/>
                </a:solidFill>
                <a:effectLst/>
                <a:latin typeface="+mn-lt"/>
                <a:ea typeface="Times New Roman" panose="02020603050405020304" pitchFamily="18" charset="0"/>
                <a:cs typeface="Times New Roman" panose="02020603050405020304" pitchFamily="18" charset="0"/>
              </a:rPr>
              <a:t>COOP planning requires a written description of the department. How many personnel? What services provided? What is the impact if the department is not operational?</a:t>
            </a:r>
          </a:p>
          <a:p>
            <a:pPr marL="0" indent="0">
              <a:buNone/>
            </a:pPr>
            <a:endParaRPr lang="en-US" sz="1800" dirty="0">
              <a:solidFill>
                <a:schemeClr val="bg1"/>
              </a:solidFill>
              <a:latin typeface="+mn-lt"/>
              <a:ea typeface="Times New Roman" panose="02020603050405020304" pitchFamily="18" charset="0"/>
              <a:cs typeface="Times New Roman" panose="02020603050405020304" pitchFamily="18" charset="0"/>
            </a:endParaRPr>
          </a:p>
          <a:p>
            <a:pPr marL="0" indent="0">
              <a:buNone/>
            </a:pPr>
            <a:r>
              <a:rPr lang="en-US" sz="1800" dirty="0">
                <a:solidFill>
                  <a:schemeClr val="bg1"/>
                </a:solidFill>
                <a:effectLst/>
                <a:latin typeface="+mn-lt"/>
                <a:ea typeface="Times New Roman" panose="02020603050405020304" pitchFamily="18" charset="0"/>
                <a:cs typeface="Times New Roman" panose="02020603050405020304" pitchFamily="18" charset="0"/>
              </a:rPr>
              <a:t>Identifies responsible parties, including leaders, facility managers, and the department hierarchy</a:t>
            </a:r>
            <a:r>
              <a:rPr lang="en-US" sz="1800" dirty="0">
                <a:solidFill>
                  <a:schemeClr val="bg1"/>
                </a:solidFill>
                <a:latin typeface="+mn-lt"/>
                <a:ea typeface="Times New Roman" panose="02020603050405020304" pitchFamily="18" charset="0"/>
                <a:cs typeface="Times New Roman" panose="02020603050405020304" pitchFamily="18" charset="0"/>
              </a:rPr>
              <a:t>.</a:t>
            </a:r>
            <a:r>
              <a:rPr lang="en-US" sz="1800" dirty="0">
                <a:solidFill>
                  <a:schemeClr val="bg1"/>
                </a:solidFill>
                <a:effectLst/>
                <a:latin typeface="+mn-lt"/>
                <a:ea typeface="Times New Roman" panose="02020603050405020304" pitchFamily="18" charset="0"/>
                <a:cs typeface="Times New Roman" panose="02020603050405020304" pitchFamily="18" charset="0"/>
              </a:rPr>
              <a:t> </a:t>
            </a:r>
          </a:p>
          <a:p>
            <a:pPr marL="0" indent="0">
              <a:buNone/>
            </a:pPr>
            <a:endParaRPr lang="en-US" sz="1800" dirty="0">
              <a:solidFill>
                <a:schemeClr val="bg1"/>
              </a:solidFill>
              <a:latin typeface="+mn-lt"/>
              <a:ea typeface="Times New Roman" panose="02020603050405020304" pitchFamily="18" charset="0"/>
              <a:cs typeface="Times New Roman" panose="02020603050405020304" pitchFamily="18" charset="0"/>
            </a:endParaRPr>
          </a:p>
          <a:p>
            <a:pPr marL="0" indent="0">
              <a:buNone/>
            </a:pPr>
            <a:r>
              <a:rPr lang="en-US" sz="1800" dirty="0">
                <a:solidFill>
                  <a:schemeClr val="bg1"/>
                </a:solidFill>
                <a:effectLst/>
                <a:latin typeface="+mn-lt"/>
                <a:ea typeface="Times New Roman" panose="02020603050405020304" pitchFamily="18" charset="0"/>
                <a:cs typeface="Times New Roman" panose="02020603050405020304" pitchFamily="18" charset="0"/>
              </a:rPr>
              <a:t>Provides a call tree.</a:t>
            </a:r>
          </a:p>
          <a:p>
            <a:pPr marL="0" indent="0">
              <a:buNone/>
            </a:pPr>
            <a:endParaRPr lang="en-US" sz="1800" dirty="0">
              <a:solidFill>
                <a:schemeClr val="bg1"/>
              </a:solidFill>
              <a:latin typeface="+mn-lt"/>
            </a:endParaRPr>
          </a:p>
        </p:txBody>
      </p:sp>
    </p:spTree>
    <p:extLst>
      <p:ext uri="{BB962C8B-B14F-4D97-AF65-F5344CB8AC3E}">
        <p14:creationId xmlns:p14="http://schemas.microsoft.com/office/powerpoint/2010/main" val="391446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08CC4-101C-3173-5717-8F7FA292D65E}"/>
              </a:ext>
            </a:extLst>
          </p:cNvPr>
          <p:cNvSpPr>
            <a:spLocks noGrp="1"/>
          </p:cNvSpPr>
          <p:nvPr>
            <p:ph type="body" sz="quarter" idx="10"/>
          </p:nvPr>
        </p:nvSpPr>
        <p:spPr>
          <a:xfrm>
            <a:off x="1315357" y="803339"/>
            <a:ext cx="9892937" cy="1254061"/>
          </a:xfrm>
        </p:spPr>
        <p:txBody>
          <a:bodyPr>
            <a:normAutofit/>
          </a:bodyPr>
          <a:lstStyle/>
          <a:p>
            <a:pPr algn="ctr"/>
            <a:r>
              <a:rPr lang="en-US" dirty="0"/>
              <a:t>Department of Public Safety</a:t>
            </a:r>
          </a:p>
        </p:txBody>
      </p:sp>
      <p:sp>
        <p:nvSpPr>
          <p:cNvPr id="3" name="Content Placeholder 4">
            <a:extLst>
              <a:ext uri="{FF2B5EF4-FFF2-40B4-BE49-F238E27FC236}">
                <a16:creationId xmlns:a16="http://schemas.microsoft.com/office/drawing/2014/main" id="{734649F0-8684-101C-A7AF-A381F60CFB60}"/>
              </a:ext>
            </a:extLst>
          </p:cNvPr>
          <p:cNvSpPr txBox="1">
            <a:spLocks/>
          </p:cNvSpPr>
          <p:nvPr/>
        </p:nvSpPr>
        <p:spPr>
          <a:xfrm>
            <a:off x="794864" y="2159000"/>
            <a:ext cx="10933922" cy="389566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rPr>
              <a:t>COOP</a:t>
            </a:r>
          </a:p>
          <a:p>
            <a:pPr marL="0" indent="0">
              <a:buNone/>
            </a:pPr>
            <a:r>
              <a:rPr lang="en-US" sz="1900" dirty="0">
                <a:solidFill>
                  <a:schemeClr val="bg1"/>
                </a:solidFill>
                <a:effectLst/>
                <a:latin typeface="+mn-lt"/>
                <a:ea typeface="Times New Roman" panose="02020603050405020304" pitchFamily="18" charset="0"/>
                <a:cs typeface="Times New Roman" panose="02020603050405020304" pitchFamily="18" charset="0"/>
              </a:rPr>
              <a:t>Identifies essential functions vital to providing service and ranks those services based on their essential nature and the time it takes to recover services.  Essential functions are defined as those functions that enable the University to provide vital services, maintain the safety and well-being of the students, faculty, staff and visitors to campus, and sustain the University’s economic base in an emergency. </a:t>
            </a:r>
          </a:p>
          <a:p>
            <a:pPr marL="0" indent="0">
              <a:buNone/>
            </a:pPr>
            <a:r>
              <a:rPr lang="en-US" sz="1900" b="1" dirty="0">
                <a:solidFill>
                  <a:schemeClr val="bg1"/>
                </a:solidFill>
                <a:effectLst/>
                <a:latin typeface="+mn-lt"/>
                <a:ea typeface="Times New Roman" panose="02020603050405020304" pitchFamily="18" charset="0"/>
                <a:cs typeface="Times New Roman" panose="02020603050405020304" pitchFamily="18" charset="0"/>
              </a:rPr>
              <a:t>Tier I: 	</a:t>
            </a:r>
            <a:r>
              <a:rPr lang="en-US" sz="1900" dirty="0">
                <a:solidFill>
                  <a:schemeClr val="bg1"/>
                </a:solidFill>
                <a:effectLst/>
                <a:latin typeface="+mn-lt"/>
                <a:ea typeface="Times New Roman" panose="02020603050405020304" pitchFamily="18" charset="0"/>
                <a:cs typeface="Times New Roman" panose="02020603050405020304" pitchFamily="18" charset="0"/>
              </a:rPr>
              <a:t>Essential functions that must reach operational status no later than 12 hours after activation.</a:t>
            </a:r>
          </a:p>
          <a:p>
            <a:pPr marL="0" marR="0" indent="0">
              <a:spcBef>
                <a:spcPts val="0"/>
              </a:spcBef>
              <a:spcAft>
                <a:spcPts val="0"/>
              </a:spcAft>
              <a:buNone/>
            </a:pPr>
            <a:r>
              <a:rPr lang="en-US" sz="1900" b="1" dirty="0">
                <a:solidFill>
                  <a:schemeClr val="bg1"/>
                </a:solidFill>
                <a:effectLst/>
                <a:latin typeface="+mn-lt"/>
                <a:ea typeface="Times New Roman" panose="02020603050405020304" pitchFamily="18" charset="0"/>
                <a:cs typeface="Times New Roman" panose="02020603050405020304" pitchFamily="18" charset="0"/>
              </a:rPr>
              <a:t>Tier II: 	</a:t>
            </a:r>
            <a:r>
              <a:rPr lang="en-US" sz="1900" dirty="0">
                <a:solidFill>
                  <a:schemeClr val="bg1"/>
                </a:solidFill>
                <a:effectLst/>
                <a:latin typeface="+mn-lt"/>
                <a:ea typeface="Times New Roman" panose="02020603050405020304" pitchFamily="18" charset="0"/>
                <a:cs typeface="Times New Roman" panose="02020603050405020304" pitchFamily="18" charset="0"/>
              </a:rPr>
              <a:t>Essential functions that must reach operational status within 12 to 72 hours and are able to sustain operations for a minimum of 30 days.  These functions may be dependent on the operational status of Tier I functions.</a:t>
            </a:r>
          </a:p>
          <a:p>
            <a:pPr marL="0" marR="0" indent="0">
              <a:spcBef>
                <a:spcPts val="0"/>
              </a:spcBef>
              <a:spcAft>
                <a:spcPts val="0"/>
              </a:spcAft>
              <a:buNone/>
            </a:pPr>
            <a:r>
              <a:rPr lang="en-US" sz="1900" b="1" dirty="0">
                <a:solidFill>
                  <a:schemeClr val="bg1"/>
                </a:solidFill>
                <a:effectLst/>
                <a:latin typeface="+mn-lt"/>
                <a:ea typeface="Times New Roman" panose="02020603050405020304" pitchFamily="18" charset="0"/>
                <a:cs typeface="Times New Roman" panose="02020603050405020304" pitchFamily="18" charset="0"/>
              </a:rPr>
              <a:t>Tier III:	</a:t>
            </a:r>
            <a:r>
              <a:rPr lang="en-US" sz="1900" dirty="0">
                <a:solidFill>
                  <a:schemeClr val="bg1"/>
                </a:solidFill>
                <a:effectLst/>
                <a:latin typeface="+mn-lt"/>
                <a:ea typeface="Times New Roman" panose="02020603050405020304" pitchFamily="18" charset="0"/>
                <a:cs typeface="Times New Roman" panose="02020603050405020304" pitchFamily="18" charset="0"/>
              </a:rPr>
              <a:t>Essential functions that must reach operational status within 72 hours to two weeks.  Tier III functions may be dependent on the status of Tier I or II functions, or may simply have less criticality.</a:t>
            </a:r>
          </a:p>
          <a:p>
            <a:pPr marL="0" marR="0" indent="0">
              <a:spcBef>
                <a:spcPts val="0"/>
              </a:spcBef>
              <a:spcAft>
                <a:spcPts val="0"/>
              </a:spcAft>
              <a:buNone/>
            </a:pPr>
            <a:r>
              <a:rPr lang="en-US" sz="1900" b="1" dirty="0">
                <a:solidFill>
                  <a:schemeClr val="bg1"/>
                </a:solidFill>
                <a:effectLst/>
                <a:latin typeface="+mn-lt"/>
                <a:ea typeface="Times New Roman" panose="02020603050405020304" pitchFamily="18" charset="0"/>
                <a:cs typeface="Times New Roman" panose="02020603050405020304" pitchFamily="18" charset="0"/>
              </a:rPr>
              <a:t>Tier IV: </a:t>
            </a:r>
            <a:r>
              <a:rPr lang="en-US" sz="1900" dirty="0">
                <a:solidFill>
                  <a:schemeClr val="bg1"/>
                </a:solidFill>
                <a:effectLst/>
                <a:latin typeface="+mn-lt"/>
                <a:ea typeface="Times New Roman" panose="02020603050405020304" pitchFamily="18" charset="0"/>
                <a:cs typeface="Times New Roman" panose="02020603050405020304" pitchFamily="18" charset="0"/>
              </a:rPr>
              <a:t>Two weeks to 30 days.  Functions that could be postponed until all functions in Tiers I, II and III are fully operational.</a:t>
            </a:r>
          </a:p>
          <a:p>
            <a:pPr marL="0" marR="0" indent="0">
              <a:spcBef>
                <a:spcPts val="0"/>
              </a:spcBef>
              <a:spcAft>
                <a:spcPts val="0"/>
              </a:spcAft>
              <a:buNone/>
            </a:pPr>
            <a:r>
              <a:rPr lang="en-US" sz="1900" b="1" dirty="0">
                <a:solidFill>
                  <a:schemeClr val="bg1"/>
                </a:solidFill>
                <a:effectLst/>
                <a:latin typeface="+mn-lt"/>
                <a:ea typeface="Times New Roman" panose="02020603050405020304" pitchFamily="18" charset="0"/>
                <a:cs typeface="Times New Roman" panose="02020603050405020304" pitchFamily="18" charset="0"/>
              </a:rPr>
              <a:t>Tier V: 	</a:t>
            </a:r>
            <a:r>
              <a:rPr lang="en-US" sz="1900" dirty="0">
                <a:solidFill>
                  <a:schemeClr val="bg1"/>
                </a:solidFill>
                <a:effectLst/>
                <a:latin typeface="+mn-lt"/>
                <a:ea typeface="Times New Roman" panose="02020603050405020304" pitchFamily="18" charset="0"/>
                <a:cs typeface="Times New Roman" panose="02020603050405020304" pitchFamily="18" charset="0"/>
              </a:rPr>
              <a:t>Functions that can be suspended for 30 day or more days.</a:t>
            </a:r>
          </a:p>
          <a:p>
            <a:pPr marL="0" indent="0">
              <a:buNone/>
            </a:pP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p>
            <a:pPr marL="0" indent="0">
              <a:buNone/>
            </a:pPr>
            <a:endParaRPr lang="en-US" sz="1800" dirty="0">
              <a:solidFill>
                <a:schemeClr val="bg1"/>
              </a:solidFill>
              <a:latin typeface="+mn-lt"/>
            </a:endParaRPr>
          </a:p>
        </p:txBody>
      </p:sp>
    </p:spTree>
    <p:extLst>
      <p:ext uri="{BB962C8B-B14F-4D97-AF65-F5344CB8AC3E}">
        <p14:creationId xmlns:p14="http://schemas.microsoft.com/office/powerpoint/2010/main" val="423058830"/>
      </p:ext>
    </p:extLst>
  </p:cSld>
  <p:clrMapOvr>
    <a:masterClrMapping/>
  </p:clrMapOvr>
</p:sld>
</file>

<file path=ppt/theme/theme1.xml><?xml version="1.0" encoding="utf-8"?>
<a:theme xmlns:a="http://schemas.openxmlformats.org/drawingml/2006/main" name="Imagine2030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8E48622-32AC-4CAC-B8AB-ACB0CF1F9E12}" vid="{07EAB410-FFF8-47AC-A9F3-3A50A0EB42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Imagine2030 FINAL TEMPLATE</Template>
  <TotalTime>30808</TotalTime>
  <Words>898</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vt:lpstr>
      <vt:lpstr>Imagine2030 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Peter M</dc:creator>
  <cp:lastModifiedBy>Newman, Benjamin</cp:lastModifiedBy>
  <cp:revision>70</cp:revision>
  <dcterms:created xsi:type="dcterms:W3CDTF">2022-03-22T19:45:47Z</dcterms:created>
  <dcterms:modified xsi:type="dcterms:W3CDTF">2024-01-18T20:30:17Z</dcterms:modified>
</cp:coreProperties>
</file>